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6073AE-9203-4B59-B06B-11E8A1129BD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1C984A-D8B7-48FC-9BB8-A09F056A4831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3058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Комунальний заклад загальної середньої освіти                І-ІІІ ступенів «</a:t>
            </a:r>
            <a:r>
              <a:rPr lang="uk-UA" dirty="0" err="1" smtClean="0">
                <a:solidFill>
                  <a:schemeClr val="bg1"/>
                </a:solidFill>
              </a:rPr>
              <a:t>Ватутінський</a:t>
            </a:r>
            <a:r>
              <a:rPr lang="uk-UA" dirty="0" smtClean="0">
                <a:solidFill>
                  <a:schemeClr val="bg1"/>
                </a:solidFill>
              </a:rPr>
              <a:t> ліцей №6                             </a:t>
            </a:r>
            <a:r>
              <a:rPr lang="uk-UA" dirty="0" err="1" smtClean="0">
                <a:solidFill>
                  <a:schemeClr val="bg1"/>
                </a:solidFill>
              </a:rPr>
              <a:t>Ватутінської</a:t>
            </a:r>
            <a:r>
              <a:rPr lang="uk-UA" dirty="0" smtClean="0">
                <a:solidFill>
                  <a:schemeClr val="bg1"/>
                </a:solidFill>
              </a:rPr>
              <a:t> міської ради Черкаської області»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305800" cy="19812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Географічний центр України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62880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i="1" dirty="0" err="1" smtClean="0">
                <a:solidFill>
                  <a:schemeClr val="tx2">
                    <a:lumMod val="90000"/>
                  </a:schemeClr>
                </a:solidFill>
              </a:rPr>
              <a:t>Підпроєкт</a:t>
            </a:r>
            <a:r>
              <a:rPr lang="uk-UA" sz="2400" b="1" i="1" dirty="0" smtClean="0">
                <a:solidFill>
                  <a:schemeClr val="tx2">
                    <a:lumMod val="90000"/>
                  </a:schemeClr>
                </a:solidFill>
              </a:rPr>
              <a:t> Ліги старшокласників «Пишаюся тобою, рідний краю»</a:t>
            </a:r>
            <a:endParaRPr lang="uk-UA" sz="2400" b="1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1193" y="589359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2021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Zateynik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1" y="4363094"/>
            <a:ext cx="2668686" cy="179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teyniks\Desktop\1048581_w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74" y="4387740"/>
            <a:ext cx="2314475" cy="18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52400"/>
            <a:ext cx="4978896" cy="644495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/>
              </a:rPr>
              <a:t>«Ми хотіли створити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до 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30-річчя </a:t>
            </a:r>
            <a:r>
              <a:rPr lang="ru-RU" sz="2400" b="1" i="1" dirty="0" err="1" smtClean="0">
                <a:solidFill>
                  <a:srgbClr val="FFFF00"/>
                </a:solidFill>
                <a:effectLst/>
              </a:rPr>
              <a:t>Незалежності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нашої України щось особливе. Маємо не лише пам’ятати минуле, а й </a:t>
            </a:r>
            <a:r>
              <a:rPr lang="ru-RU" sz="2400" b="1" i="1" dirty="0" err="1">
                <a:solidFill>
                  <a:srgbClr val="FFFF00"/>
                </a:solidFill>
                <a:effectLst/>
              </a:rPr>
              <a:t>творити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/>
              </a:rPr>
              <a:t>сьогодення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… </a:t>
            </a:r>
            <a:br>
              <a:rPr lang="ru-RU" sz="2400" b="1" i="1" dirty="0" smtClean="0">
                <a:solidFill>
                  <a:srgbClr val="FFFF00"/>
                </a:solidFill>
                <a:effectLst/>
              </a:rPr>
            </a:br>
            <a:r>
              <a:rPr lang="ru-RU" sz="2400" b="1" i="1" dirty="0" smtClean="0">
                <a:solidFill>
                  <a:srgbClr val="FFFF00"/>
                </a:solidFill>
                <a:effectLst/>
              </a:rPr>
              <a:t>Ми 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вирішили створити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там 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                       (у </a:t>
            </a:r>
            <a:r>
              <a:rPr lang="ru-RU" sz="2400" b="1" i="1" dirty="0" err="1" smtClean="0">
                <a:solidFill>
                  <a:srgbClr val="FFFF00"/>
                </a:solidFill>
                <a:effectLst/>
              </a:rPr>
              <a:t>географічному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/>
              </a:rPr>
              <a:t>центрі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/>
              </a:rPr>
              <a:t>України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) </a:t>
            </a:r>
            <a:r>
              <a:rPr lang="ru-RU" sz="2400" b="1" i="1" dirty="0" err="1" smtClean="0">
                <a:solidFill>
                  <a:srgbClr val="FFFF00"/>
                </a:solidFill>
                <a:effectLst/>
              </a:rPr>
              <a:t>унікальний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артоб’єкт: символічно поєднати всю Україну в одному місці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. 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                 </a:t>
            </a:r>
            <a:br>
              <a:rPr lang="ru-RU" sz="2400" b="1" i="1" dirty="0" smtClean="0">
                <a:solidFill>
                  <a:srgbClr val="FFFF00"/>
                </a:solidFill>
                <a:effectLst/>
              </a:rPr>
            </a:br>
            <a:r>
              <a:rPr lang="ru-RU" sz="2400" b="1" i="1" dirty="0" smtClean="0">
                <a:solidFill>
                  <a:srgbClr val="FFFF00"/>
                </a:solidFill>
                <a:effectLst/>
              </a:rPr>
              <a:t>І 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мені приємно, що серце України – саме на Черкащині. Приїжджайте, послухайте, як воно </a:t>
            </a:r>
            <a:r>
              <a:rPr lang="ru-RU" sz="2400" b="1" i="1" dirty="0" err="1">
                <a:solidFill>
                  <a:srgbClr val="FFFF00"/>
                </a:solidFill>
                <a:effectLst/>
              </a:rPr>
              <a:t>б’ється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»</a:t>
            </a:r>
            <a:br>
              <a:rPr lang="ru-RU" sz="2400" b="1" i="1" dirty="0" smtClean="0">
                <a:solidFill>
                  <a:srgbClr val="FFFF00"/>
                </a:solidFill>
                <a:effectLst/>
              </a:rPr>
            </a:br>
            <a:r>
              <a:rPr lang="ru-RU" sz="2400" b="1" i="1" dirty="0">
                <a:solidFill>
                  <a:srgbClr val="FFFF00"/>
                </a:solidFill>
                <a:effectLst/>
              </a:rPr>
              <a:t/>
            </a:r>
            <a:br>
              <a:rPr lang="ru-RU" sz="2400" b="1" i="1" dirty="0">
                <a:solidFill>
                  <a:srgbClr val="FFFF00"/>
                </a:solidFill>
                <a:effectLst/>
              </a:rPr>
            </a:b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                          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</a:rPr>
              <a:t>Олександр</a:t>
            </a:r>
            <a:r>
              <a:rPr lang="ru-RU" sz="2400" b="1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</a:rPr>
              <a:t>Скічко</a:t>
            </a:r>
            <a:r>
              <a:rPr lang="ru-RU" sz="2400" b="1" i="1" dirty="0" smtClean="0">
                <a:solidFill>
                  <a:schemeClr val="bg1"/>
                </a:solidFill>
                <a:effectLst/>
              </a:rPr>
              <a:t>, </a:t>
            </a:r>
            <a:br>
              <a:rPr lang="ru-RU" sz="2400" b="1" i="1" dirty="0" smtClean="0">
                <a:solidFill>
                  <a:schemeClr val="bg1"/>
                </a:solidFill>
                <a:effectLst/>
              </a:rPr>
            </a:br>
            <a:r>
              <a:rPr lang="ru-RU" sz="2400" b="1" i="1" dirty="0" smtClean="0">
                <a:solidFill>
                  <a:schemeClr val="bg1"/>
                </a:solidFill>
                <a:effectLst/>
              </a:rPr>
              <a:t>                           голова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</a:rPr>
              <a:t>Черкаської</a:t>
            </a:r>
            <a:r>
              <a:rPr lang="ru-RU" sz="2400" b="1" i="1" dirty="0" smtClean="0">
                <a:solidFill>
                  <a:schemeClr val="bg1"/>
                </a:solidFill>
                <a:effectLst/>
              </a:rPr>
              <a:t> ОДА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7" y="1844824"/>
            <a:ext cx="3349351" cy="446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48" y="332656"/>
            <a:ext cx="1346360" cy="134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5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4800" cy="871736"/>
          </a:xfrm>
        </p:spPr>
        <p:txBody>
          <a:bodyPr/>
          <a:lstStyle/>
          <a:p>
            <a:pPr algn="ctr"/>
            <a:r>
              <a:rPr lang="uk-UA" sz="4400" b="1" i="1" dirty="0" smtClean="0">
                <a:solidFill>
                  <a:srgbClr val="FFFF00"/>
                </a:solidFill>
              </a:rPr>
              <a:t>Презентацію підготували:</a:t>
            </a:r>
            <a:endParaRPr lang="uk-UA" sz="4400" b="1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7924800" cy="2664296"/>
          </a:xfrm>
        </p:spPr>
        <p:txBody>
          <a:bodyPr>
            <a:noAutofit/>
          </a:bodyPr>
          <a:lstStyle/>
          <a:p>
            <a:pPr marL="571500" indent="-571500">
              <a:buFontTx/>
              <a:buChar char="-"/>
            </a:pPr>
            <a:r>
              <a:rPr lang="uk-UA" sz="3600" dirty="0" smtClean="0"/>
              <a:t>Бондаренко О. М. – </a:t>
            </a:r>
          </a:p>
          <a:p>
            <a:r>
              <a:rPr lang="uk-UA" sz="3600" dirty="0"/>
              <a:t> </a:t>
            </a:r>
            <a:r>
              <a:rPr lang="uk-UA" sz="3600" dirty="0" smtClean="0"/>
              <a:t>                       педагог-організатор;</a:t>
            </a:r>
          </a:p>
          <a:p>
            <a:pPr marL="571500" indent="-571500">
              <a:buFontTx/>
              <a:buChar char="-"/>
            </a:pPr>
            <a:r>
              <a:rPr lang="uk-UA" sz="3600" dirty="0" smtClean="0"/>
              <a:t>Гордій Софія – </a:t>
            </a:r>
          </a:p>
          <a:p>
            <a:r>
              <a:rPr lang="uk-UA" sz="3600" dirty="0"/>
              <a:t> </a:t>
            </a:r>
            <a:r>
              <a:rPr lang="uk-UA" sz="3600" dirty="0" smtClean="0"/>
              <a:t>                       учениця 11-го класу.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3784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95264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Географічний центр України </a:t>
            </a:r>
            <a:r>
              <a:rPr lang="uk-UA" sz="2800" b="1" i="1" dirty="0" smtClean="0">
                <a:solidFill>
                  <a:srgbClr val="FFFF00"/>
                </a:solidFill>
              </a:rPr>
              <a:t/>
            </a:r>
            <a:br>
              <a:rPr lang="uk-UA" sz="2800" b="1" i="1" dirty="0" smtClean="0">
                <a:solidFill>
                  <a:srgbClr val="FFFF00"/>
                </a:solidFill>
              </a:rPr>
            </a:br>
            <a:r>
              <a:rPr lang="uk-UA" sz="2800" b="1" i="1" dirty="0" smtClean="0">
                <a:solidFill>
                  <a:srgbClr val="FFFF00"/>
                </a:solidFill>
              </a:rPr>
              <a:t>розміщений </a:t>
            </a:r>
            <a:r>
              <a:rPr lang="uk-UA" sz="2800" b="1" i="1" dirty="0">
                <a:solidFill>
                  <a:srgbClr val="FFFF00"/>
                </a:solidFill>
              </a:rPr>
              <a:t>на північній околиці </a:t>
            </a:r>
            <a:r>
              <a:rPr lang="uk-UA" sz="2800" b="1" i="1" dirty="0" smtClean="0">
                <a:solidFill>
                  <a:srgbClr val="FFFF00"/>
                </a:solidFill>
              </a:rPr>
              <a:t/>
            </a:r>
            <a:br>
              <a:rPr lang="uk-UA" sz="2800" b="1" i="1" dirty="0" smtClean="0">
                <a:solidFill>
                  <a:srgbClr val="FFFF00"/>
                </a:solidFill>
              </a:rPr>
            </a:br>
            <a:r>
              <a:rPr lang="uk-UA" sz="2800" b="1" i="1" dirty="0" smtClean="0">
                <a:solidFill>
                  <a:srgbClr val="FFFF00"/>
                </a:solidFill>
              </a:rPr>
              <a:t>села </a:t>
            </a:r>
            <a:r>
              <a:rPr lang="uk-UA" sz="2800" b="1" i="1" dirty="0" err="1">
                <a:solidFill>
                  <a:srgbClr val="FFFF00"/>
                </a:solidFill>
              </a:rPr>
              <a:t>Мар'янівка</a:t>
            </a:r>
            <a:r>
              <a:rPr lang="uk-UA" sz="2800" b="1" i="1" dirty="0">
                <a:solidFill>
                  <a:srgbClr val="FFFF00"/>
                </a:solidFill>
              </a:rPr>
              <a:t> між колишнім райцентром Шпола і селом </a:t>
            </a:r>
            <a:r>
              <a:rPr lang="uk-UA" sz="2800" b="1" i="1" dirty="0" err="1">
                <a:solidFill>
                  <a:srgbClr val="FFFF00"/>
                </a:solidFill>
              </a:rPr>
              <a:t>Матусів</a:t>
            </a:r>
            <a:r>
              <a:rPr lang="uk-UA" sz="2800" b="1" i="1" dirty="0">
                <a:solidFill>
                  <a:srgbClr val="FFFF00"/>
                </a:solidFill>
              </a:rPr>
              <a:t> Черкаської області.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6" y="2636912"/>
            <a:ext cx="7456100" cy="328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2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18" y="404664"/>
            <a:ext cx="8229600" cy="2232248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Географічний центр розрахований як центр ваги плоскої фігури, обмеженої кордонами України. Точка, розрахована за усередненими значеннями широти і довготи крайніх північної, південної, </a:t>
            </a:r>
            <a:r>
              <a:rPr lang="uk-UA" sz="2400" b="1" i="1" dirty="0" smtClean="0">
                <a:solidFill>
                  <a:srgbClr val="FFFF00"/>
                </a:solidFill>
              </a:rPr>
              <a:t>західної </a:t>
            </a:r>
            <a:r>
              <a:rPr lang="uk-UA" sz="2400" b="1" i="1" dirty="0">
                <a:solidFill>
                  <a:srgbClr val="FFFF00"/>
                </a:solidFill>
              </a:rPr>
              <a:t>та </a:t>
            </a:r>
            <a:r>
              <a:rPr lang="uk-UA" sz="2400" b="1" i="1" dirty="0" smtClean="0">
                <a:solidFill>
                  <a:srgbClr val="FFFF00"/>
                </a:solidFill>
              </a:rPr>
              <a:t>східної </a:t>
            </a:r>
            <a:r>
              <a:rPr lang="uk-UA" sz="2400" b="1" i="1" dirty="0">
                <a:solidFill>
                  <a:srgbClr val="FFFF00"/>
                </a:solidFill>
              </a:rPr>
              <a:t>точок України, має координати 48°22'58" північної широти і 31°10'56" східної довготи</a:t>
            </a:r>
            <a:r>
              <a:rPr lang="uk-UA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12" y="4797152"/>
            <a:ext cx="226420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3" y="2618057"/>
            <a:ext cx="2593729" cy="194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upload.wikimedia.org/wikipedia/commons/thumb/f/fa/%D0%93%D0%B5%D0%BE%D0%B3%D1%80%D0%B0%D1%84%D1%96%D1%87%D0%BD%D0%B8%D0%B9_%D1%86%D0%B5%D0%BD%D1%82%D1%80_%D0%A3%D0%BA%D1%80%D0%B0%D1%97%D0%BD%D0%B8_%D0%B2%D0%B8%D0%B4_%D0%BD%D0%B0_%D0%BF%D1%96%D0%B2%D0%BD%D1%96%D1%87.jpg/280px-%D0%93%D0%B5%D0%BE%D0%B3%D1%80%D0%B0%D1%84%D1%96%D1%87%D0%BD%D0%B8%D0%B9_%D1%86%D0%B5%D0%BD%D1%82%D1%80_%D0%A3%D0%BA%D1%80%D0%B0%D1%97%D0%BD%D0%B8_%D0%B2%D0%B8%D0%B4_%D0%BD%D0%B0_%D0%BF%D1%96%D0%B2%D0%BD%D1%96%D1%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294">
            <a:off x="395536" y="3672765"/>
            <a:ext cx="2667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601">
            <a:off x="6027259" y="3665290"/>
            <a:ext cx="26670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Вид на північ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4654" y="589045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Вид на південь</a:t>
            </a:r>
            <a:endParaRPr lang="uk-UA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358" y="260648"/>
            <a:ext cx="8229600" cy="17644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/>
              </a:rPr>
              <a:t>23-го </a:t>
            </a:r>
            <a:r>
              <a:rPr lang="ru-RU" sz="2400" b="1" i="1" dirty="0" err="1" smtClean="0">
                <a:solidFill>
                  <a:srgbClr val="FFFF00"/>
                </a:solidFill>
                <a:effectLst/>
              </a:rPr>
              <a:t>серпня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2021 року, 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в </a:t>
            </a:r>
            <a:r>
              <a:rPr lang="ru-RU" sz="2400" b="1" i="1" dirty="0" err="1" smtClean="0">
                <a:solidFill>
                  <a:srgbClr val="FFFF00"/>
                </a:solidFill>
                <a:effectLst/>
              </a:rPr>
              <a:t>переддень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30-ї </a:t>
            </a:r>
            <a:r>
              <a:rPr lang="ru-RU" sz="2400" b="1" i="1" dirty="0" err="1" smtClean="0">
                <a:solidFill>
                  <a:srgbClr val="FFFF00"/>
                </a:solidFill>
                <a:effectLst/>
              </a:rPr>
              <a:t>річниці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/>
              </a:rPr>
              <a:t>Незалежності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, у 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географічному центрі України поблизу Мар’янівки, що на Шполянщині, відкрили новий арт-об’єкт та урочисто підняли найбільший на Черкащині державний прапор.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3" name="AutoShape 2" descr="https://shpolyanochka.com.ua/wp-content/uploads/2021/08/ar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97119"/>
            <a:ext cx="7407148" cy="408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/>
          <a:stretch/>
        </p:blipFill>
        <p:spPr bwMode="auto">
          <a:xfrm>
            <a:off x="6876256" y="1700808"/>
            <a:ext cx="1940272" cy="160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Zateyniks\Desktop\400_0_1629732732-980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923047"/>
            <a:ext cx="2077492" cy="13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В </a:t>
            </a:r>
            <a:r>
              <a:rPr lang="ru-RU" sz="2800" b="1" i="1" dirty="0" err="1">
                <a:solidFill>
                  <a:srgbClr val="FFFF00"/>
                </a:solidFill>
              </a:rPr>
              <a:t>урочистій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церемонії</a:t>
            </a:r>
            <a:r>
              <a:rPr lang="ru-RU" sz="2800" b="1" i="1" dirty="0">
                <a:solidFill>
                  <a:srgbClr val="FFFF00"/>
                </a:solidFill>
              </a:rPr>
              <a:t> взяв участь </a:t>
            </a:r>
            <a:r>
              <a:rPr lang="ru-RU" sz="2800" b="1" i="1" dirty="0" smtClean="0">
                <a:solidFill>
                  <a:srgbClr val="FFFF00"/>
                </a:solidFill>
              </a:rPr>
              <a:t/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президент </a:t>
            </a:r>
            <a:r>
              <a:rPr lang="ru-RU" sz="2800" b="1" i="1" dirty="0" err="1">
                <a:solidFill>
                  <a:srgbClr val="FFFF00"/>
                </a:solidFill>
              </a:rPr>
              <a:t>України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Володимир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Зеленський</a:t>
            </a:r>
            <a:r>
              <a:rPr lang="ru-RU" sz="2800" b="1" i="1" dirty="0">
                <a:solidFill>
                  <a:srgbClr val="FFFF00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Zateyniks\Desktop\400_0_1629791398-5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29" y="1628800"/>
            <a:ext cx="6840760" cy="45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</a:rPr>
              <a:t>В центрі композиції б'ється символічне серце України</a:t>
            </a:r>
            <a:endParaRPr lang="uk-UA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Zateyniks\Desktop\1000_545_1629568769-3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r="15435" b="20190"/>
          <a:stretch/>
        </p:blipFill>
        <p:spPr bwMode="auto">
          <a:xfrm>
            <a:off x="1142078" y="1881127"/>
            <a:ext cx="688153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4258816" cy="4608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Арт-об</a:t>
            </a:r>
            <a:r>
              <a:rPr lang="en-US" b="1" i="1" dirty="0" smtClean="0">
                <a:solidFill>
                  <a:srgbClr val="FFFF00"/>
                </a:solidFill>
              </a:rPr>
              <a:t>’</a:t>
            </a:r>
            <a:r>
              <a:rPr lang="ru-RU" b="1" i="1" dirty="0" err="1" smtClean="0">
                <a:solidFill>
                  <a:srgbClr val="FFFF00"/>
                </a:solidFill>
              </a:rPr>
              <a:t>єкт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uk-UA" b="1" i="1" dirty="0" smtClean="0">
                <a:solidFill>
                  <a:srgbClr val="FFFF00"/>
                </a:solidFill>
              </a:rPr>
              <a:t>включає в себе</a:t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25 </a:t>
            </a:r>
            <a:r>
              <a:rPr lang="ru-RU" b="1" i="1" dirty="0">
                <a:solidFill>
                  <a:srgbClr val="FFFF00"/>
                </a:solidFill>
              </a:rPr>
              <a:t>пар </a:t>
            </a:r>
            <a:r>
              <a:rPr lang="ru-RU" b="1" i="1" dirty="0" err="1">
                <a:solidFill>
                  <a:srgbClr val="FFFF00"/>
                </a:solidFill>
              </a:rPr>
              <a:t>крил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err="1" smtClean="0">
                <a:solidFill>
                  <a:srgbClr val="FFFF00"/>
                </a:solidFill>
              </a:rPr>
              <a:t>що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уособлюють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24 </a:t>
            </a:r>
            <a:r>
              <a:rPr lang="ru-RU" b="1" i="1" dirty="0" err="1">
                <a:solidFill>
                  <a:srgbClr val="FFFF00"/>
                </a:solidFill>
              </a:rPr>
              <a:t>області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України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й </a:t>
            </a:r>
            <a:r>
              <a:rPr lang="ru-RU" b="1" i="1" dirty="0">
                <a:solidFill>
                  <a:srgbClr val="FFFF00"/>
                </a:solidFill>
              </a:rPr>
              <a:t>АР </a:t>
            </a:r>
            <a:r>
              <a:rPr lang="ru-RU" b="1" i="1" dirty="0" err="1">
                <a:solidFill>
                  <a:srgbClr val="FFFF00"/>
                </a:solidFill>
              </a:rPr>
              <a:t>Крим</a:t>
            </a:r>
            <a:endParaRPr lang="uk-UA" b="1" i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Zateyniks\Desktop\60fab3132bf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25" y="1196752"/>
            <a:ext cx="3430712" cy="454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196752"/>
            <a:ext cx="3312368" cy="40686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solidFill>
                  <a:srgbClr val="FFFF00"/>
                </a:solidFill>
              </a:rPr>
              <a:t>Крила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прикрашені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автентичним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місцевим</a:t>
            </a:r>
            <a:r>
              <a:rPr lang="ru-RU" sz="3200" b="1" i="1" dirty="0">
                <a:solidFill>
                  <a:srgbClr val="FFFF00"/>
                </a:solidFill>
              </a:rPr>
              <a:t> орнаментом кожного </a:t>
            </a:r>
            <a:r>
              <a:rPr lang="ru-RU" sz="3200" b="1" i="1" dirty="0" err="1">
                <a:solidFill>
                  <a:srgbClr val="FFFF00"/>
                </a:solidFill>
              </a:rPr>
              <a:t>регіону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4732"/>
            <a:ext cx="3956641" cy="527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7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2292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</a:rPr>
              <a:t>Під час відкриття комплексу </a:t>
            </a:r>
            <a:endParaRPr lang="uk-UA" b="1" i="1" dirty="0">
              <a:solidFill>
                <a:srgbClr val="FFFF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416424" cy="189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40415"/>
            <a:ext cx="3075888" cy="192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148608" cy="20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5494"/>
            <a:ext cx="2933150" cy="19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10" y="1845992"/>
            <a:ext cx="2771444" cy="184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Zateyniks\Desktop\400_0_1629732732-9808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4" y="3428375"/>
            <a:ext cx="2590923" cy="17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5757"/>
            <a:ext cx="2836206" cy="158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337</TotalTime>
  <Words>192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Географічний центр України</vt:lpstr>
      <vt:lpstr>Географічний центр України  розміщений на північній околиці  села Мар'янівка між колишнім райцентром Шпола і селом Матусів Черкаської області.</vt:lpstr>
      <vt:lpstr>Географічний центр розрахований як центр ваги плоскої фігури, обмеженої кордонами України. Точка, розрахована за усередненими значеннями широти і довготи крайніх північної, південної, західної та східної точок України, має координати 48°22'58" північної широти і 31°10'56" східної довготи.</vt:lpstr>
      <vt:lpstr>23-го серпня 2021 року, в переддень 30-ї річниці Незалежності , у географічному центрі України поблизу Мар’янівки, що на Шполянщині, відкрили новий арт-об’єкт та урочисто підняли найбільший на Черкащині державний прапор.</vt:lpstr>
      <vt:lpstr>В урочистій церемонії взяв участь  президент України Володимир Зеленський.</vt:lpstr>
      <vt:lpstr>В центрі композиції б'ється символічне серце України</vt:lpstr>
      <vt:lpstr>Арт-об’єкт включає в себе 25 пар крил,  що уособлюють  24 області України  й АР Крим</vt:lpstr>
      <vt:lpstr>Крила прикрашені автентичним місцевим орнаментом кожного регіону</vt:lpstr>
      <vt:lpstr>Під час відкриття комплексу </vt:lpstr>
      <vt:lpstr>«Ми хотіли створити до 30-річчя Незалежності нашої України щось особливе. Маємо не лише пам’ятати минуле, а й творити сьогодення…  Ми вирішили створити там                         (у географічному центрі України) унікальний артоб’єкт: символічно поєднати всю Україну в одному місці.                    І мені приємно, що серце України – саме на Черкащині. Приїжджайте, послухайте, як воно б’ється»                              Олександр Скічко,                             голова Черкаської ОДА</vt:lpstr>
      <vt:lpstr>Презентацію підготували: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Географічний центр України</dc:title>
  <dc:creator>Zateyniks</dc:creator>
  <cp:lastModifiedBy>Zateyniks</cp:lastModifiedBy>
  <cp:revision>11</cp:revision>
  <dcterms:created xsi:type="dcterms:W3CDTF">2021-10-28T10:50:37Z</dcterms:created>
  <dcterms:modified xsi:type="dcterms:W3CDTF">2021-10-29T13:35:18Z</dcterms:modified>
</cp:coreProperties>
</file>